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04" r:id="rId2"/>
    <p:sldId id="357" r:id="rId3"/>
    <p:sldId id="259" r:id="rId4"/>
    <p:sldId id="351" r:id="rId5"/>
    <p:sldId id="353" r:id="rId6"/>
    <p:sldId id="354" r:id="rId7"/>
    <p:sldId id="309" r:id="rId8"/>
    <p:sldId id="362" r:id="rId9"/>
    <p:sldId id="358" r:id="rId10"/>
    <p:sldId id="310" r:id="rId11"/>
    <p:sldId id="360" r:id="rId12"/>
    <p:sldId id="361" r:id="rId13"/>
    <p:sldId id="359" r:id="rId1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7333" userDrawn="1">
          <p15:clr>
            <a:srgbClr val="A4A3A4"/>
          </p15:clr>
        </p15:guide>
        <p15:guide id="2" orient="horz" pos="1888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orient="horz" pos="1416">
          <p15:clr>
            <a:srgbClr val="A4A3A4"/>
          </p15:clr>
        </p15:guide>
        <p15:guide id="5" orient="horz" pos="2940">
          <p15:clr>
            <a:srgbClr val="A4A3A4"/>
          </p15:clr>
        </p15:guide>
        <p15:guide id="6" pos="5500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48C"/>
    <a:srgbClr val="0070C0"/>
    <a:srgbClr val="595959"/>
    <a:srgbClr val="FFBF53"/>
    <a:srgbClr val="FF99FF"/>
    <a:srgbClr val="F7F8FA"/>
    <a:srgbClr val="CDCDCD"/>
    <a:srgbClr val="E2E2E2"/>
    <a:srgbClr val="EAEAEA"/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6" autoAdjust="0"/>
    <p:restoredTop sz="96233" autoAdjust="0"/>
  </p:normalViewPr>
  <p:slideViewPr>
    <p:cSldViewPr snapToGrid="0" showGuides="1">
      <p:cViewPr>
        <p:scale>
          <a:sx n="100" d="100"/>
          <a:sy n="100" d="100"/>
        </p:scale>
        <p:origin x="-1956" y="-942"/>
      </p:cViewPr>
      <p:guideLst>
        <p:guide orient="horz" pos="1888"/>
        <p:guide orient="horz" pos="3906"/>
        <p:guide orient="horz" pos="1416"/>
        <p:guide orient="horz" pos="2940"/>
        <p:guide pos="7333"/>
        <p:guide pos="550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28D13-26FC-4530-9D3A-9D0CA85A8CBA}" type="datetimeFigureOut">
              <a:rPr lang="zh-CN" altLang="en-US" smtClean="0"/>
              <a:t>2016/12/23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9B631-81E8-4019-838E-748D95B68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9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8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3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1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9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854725" y="773443"/>
            <a:ext cx="7434551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4425042" y="4838923"/>
            <a:ext cx="293917" cy="165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3505200" y="4797170"/>
            <a:ext cx="2133600" cy="273844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5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6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30496" y="0"/>
            <a:ext cx="7021124" cy="515874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1821819 w 2736219"/>
              <a:gd name="connsiteY0" fmla="*/ 0 h 5172293"/>
              <a:gd name="connsiteX1" fmla="*/ 2736219 w 2736219"/>
              <a:gd name="connsiteY1" fmla="*/ 0 h 5172293"/>
              <a:gd name="connsiteX2" fmla="*/ 2736219 w 2736219"/>
              <a:gd name="connsiteY2" fmla="*/ 914400 h 5172293"/>
              <a:gd name="connsiteX3" fmla="*/ 0 w 2736219"/>
              <a:gd name="connsiteY3" fmla="*/ 5172293 h 5172293"/>
              <a:gd name="connsiteX4" fmla="*/ 1821819 w 2736219"/>
              <a:gd name="connsiteY4" fmla="*/ 0 h 5172293"/>
              <a:gd name="connsiteX0" fmla="*/ 1821819 w 7273318"/>
              <a:gd name="connsiteY0" fmla="*/ 0 h 5172293"/>
              <a:gd name="connsiteX1" fmla="*/ 2736219 w 7273318"/>
              <a:gd name="connsiteY1" fmla="*/ 0 h 5172293"/>
              <a:gd name="connsiteX2" fmla="*/ 7273318 w 7273318"/>
              <a:gd name="connsiteY2" fmla="*/ 5151353 h 5172293"/>
              <a:gd name="connsiteX3" fmla="*/ 0 w 7273318"/>
              <a:gd name="connsiteY3" fmla="*/ 5172293 h 5172293"/>
              <a:gd name="connsiteX4" fmla="*/ 1821819 w 7273318"/>
              <a:gd name="connsiteY4" fmla="*/ 0 h 5172293"/>
              <a:gd name="connsiteX0" fmla="*/ 1821819 w 7273318"/>
              <a:gd name="connsiteY0" fmla="*/ 0 h 5172293"/>
              <a:gd name="connsiteX1" fmla="*/ 7266338 w 7273318"/>
              <a:gd name="connsiteY1" fmla="*/ 0 h 5172293"/>
              <a:gd name="connsiteX2" fmla="*/ 7273318 w 7273318"/>
              <a:gd name="connsiteY2" fmla="*/ 5151353 h 5172293"/>
              <a:gd name="connsiteX3" fmla="*/ 0 w 7273318"/>
              <a:gd name="connsiteY3" fmla="*/ 5172293 h 5172293"/>
              <a:gd name="connsiteX4" fmla="*/ 1821819 w 7273318"/>
              <a:gd name="connsiteY4" fmla="*/ 0 h 5172293"/>
              <a:gd name="connsiteX0" fmla="*/ 2606758 w 7273318"/>
              <a:gd name="connsiteY0" fmla="*/ 7640 h 5172293"/>
              <a:gd name="connsiteX1" fmla="*/ 7266338 w 7273318"/>
              <a:gd name="connsiteY1" fmla="*/ 0 h 5172293"/>
              <a:gd name="connsiteX2" fmla="*/ 7273318 w 7273318"/>
              <a:gd name="connsiteY2" fmla="*/ 5151353 h 5172293"/>
              <a:gd name="connsiteX3" fmla="*/ 0 w 7273318"/>
              <a:gd name="connsiteY3" fmla="*/ 5172293 h 5172293"/>
              <a:gd name="connsiteX4" fmla="*/ 2606758 w 7273318"/>
              <a:gd name="connsiteY4" fmla="*/ 7640 h 5172293"/>
              <a:gd name="connsiteX0" fmla="*/ 2355273 w 7021833"/>
              <a:gd name="connsiteY0" fmla="*/ 7640 h 5172293"/>
              <a:gd name="connsiteX1" fmla="*/ 7014853 w 7021833"/>
              <a:gd name="connsiteY1" fmla="*/ 0 h 5172293"/>
              <a:gd name="connsiteX2" fmla="*/ 7021833 w 7021833"/>
              <a:gd name="connsiteY2" fmla="*/ 5151353 h 5172293"/>
              <a:gd name="connsiteX3" fmla="*/ 0 w 7021833"/>
              <a:gd name="connsiteY3" fmla="*/ 5172293 h 5172293"/>
              <a:gd name="connsiteX4" fmla="*/ 2355273 w 7021833"/>
              <a:gd name="connsiteY4" fmla="*/ 7640 h 5172293"/>
              <a:gd name="connsiteX0" fmla="*/ 2370514 w 7021833"/>
              <a:gd name="connsiteY0" fmla="*/ 7640 h 5172293"/>
              <a:gd name="connsiteX1" fmla="*/ 7014853 w 7021833"/>
              <a:gd name="connsiteY1" fmla="*/ 0 h 5172293"/>
              <a:gd name="connsiteX2" fmla="*/ 7021833 w 7021833"/>
              <a:gd name="connsiteY2" fmla="*/ 5151353 h 5172293"/>
              <a:gd name="connsiteX3" fmla="*/ 0 w 7021833"/>
              <a:gd name="connsiteY3" fmla="*/ 5172293 h 5172293"/>
              <a:gd name="connsiteX4" fmla="*/ 2370514 w 7021833"/>
              <a:gd name="connsiteY4" fmla="*/ 7640 h 517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1833" h="5172293">
                <a:moveTo>
                  <a:pt x="2370514" y="7640"/>
                </a:moveTo>
                <a:lnTo>
                  <a:pt x="7014853" y="0"/>
                </a:lnTo>
                <a:cubicBezTo>
                  <a:pt x="7017180" y="1717118"/>
                  <a:pt x="7019506" y="3434235"/>
                  <a:pt x="7021833" y="5151353"/>
                </a:cubicBezTo>
                <a:lnTo>
                  <a:pt x="0" y="5172293"/>
                </a:lnTo>
                <a:lnTo>
                  <a:pt x="2370514" y="7640"/>
                </a:lnTo>
                <a:close/>
              </a:path>
            </a:pathLst>
          </a:custGeom>
          <a:blipFill>
            <a:blip r:embed="rId5"/>
            <a:srcRect/>
            <a:stretch>
              <a:fillRect t="-364" r="-566" b="-12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46495" y="1219200"/>
            <a:ext cx="5804339" cy="1360169"/>
          </a:xfrm>
          <a:custGeom>
            <a:avLst/>
            <a:gdLst>
              <a:gd name="connsiteX0" fmla="*/ 0 w 6490139"/>
              <a:gd name="connsiteY0" fmla="*/ 0 h 1769281"/>
              <a:gd name="connsiteX1" fmla="*/ 6490139 w 6490139"/>
              <a:gd name="connsiteY1" fmla="*/ 0 h 1769281"/>
              <a:gd name="connsiteX2" fmla="*/ 6490139 w 6490139"/>
              <a:gd name="connsiteY2" fmla="*/ 1769281 h 1769281"/>
              <a:gd name="connsiteX3" fmla="*/ 0 w 6490139"/>
              <a:gd name="connsiteY3" fmla="*/ 1769281 h 1769281"/>
              <a:gd name="connsiteX4" fmla="*/ 0 w 6490139"/>
              <a:gd name="connsiteY4" fmla="*/ 0 h 1769281"/>
              <a:gd name="connsiteX0" fmla="*/ 784860 w 6490139"/>
              <a:gd name="connsiteY0" fmla="*/ 15240 h 1769281"/>
              <a:gd name="connsiteX1" fmla="*/ 6490139 w 6490139"/>
              <a:gd name="connsiteY1" fmla="*/ 0 h 1769281"/>
              <a:gd name="connsiteX2" fmla="*/ 6490139 w 6490139"/>
              <a:gd name="connsiteY2" fmla="*/ 1769281 h 1769281"/>
              <a:gd name="connsiteX3" fmla="*/ 0 w 6490139"/>
              <a:gd name="connsiteY3" fmla="*/ 1769281 h 1769281"/>
              <a:gd name="connsiteX4" fmla="*/ 784860 w 6490139"/>
              <a:gd name="connsiteY4" fmla="*/ 15240 h 1769281"/>
              <a:gd name="connsiteX0" fmla="*/ 792480 w 6490139"/>
              <a:gd name="connsiteY0" fmla="*/ 15240 h 1769281"/>
              <a:gd name="connsiteX1" fmla="*/ 6490139 w 6490139"/>
              <a:gd name="connsiteY1" fmla="*/ 0 h 1769281"/>
              <a:gd name="connsiteX2" fmla="*/ 6490139 w 6490139"/>
              <a:gd name="connsiteY2" fmla="*/ 1769281 h 1769281"/>
              <a:gd name="connsiteX3" fmla="*/ 0 w 6490139"/>
              <a:gd name="connsiteY3" fmla="*/ 1769281 h 1769281"/>
              <a:gd name="connsiteX4" fmla="*/ 792480 w 6490139"/>
              <a:gd name="connsiteY4" fmla="*/ 15240 h 1769281"/>
              <a:gd name="connsiteX0" fmla="*/ 744785 w 6442444"/>
              <a:gd name="connsiteY0" fmla="*/ 15240 h 1779584"/>
              <a:gd name="connsiteX1" fmla="*/ 6442444 w 6442444"/>
              <a:gd name="connsiteY1" fmla="*/ 0 h 1779584"/>
              <a:gd name="connsiteX2" fmla="*/ 6442444 w 6442444"/>
              <a:gd name="connsiteY2" fmla="*/ 1769281 h 1779584"/>
              <a:gd name="connsiteX3" fmla="*/ 0 w 6442444"/>
              <a:gd name="connsiteY3" fmla="*/ 1779584 h 1779584"/>
              <a:gd name="connsiteX4" fmla="*/ 744785 w 6442444"/>
              <a:gd name="connsiteY4" fmla="*/ 15240 h 1779584"/>
              <a:gd name="connsiteX0" fmla="*/ 1221735 w 6442444"/>
              <a:gd name="connsiteY0" fmla="*/ 53429 h 1779584"/>
              <a:gd name="connsiteX1" fmla="*/ 6442444 w 6442444"/>
              <a:gd name="connsiteY1" fmla="*/ 0 h 1779584"/>
              <a:gd name="connsiteX2" fmla="*/ 6442444 w 6442444"/>
              <a:gd name="connsiteY2" fmla="*/ 1769281 h 1779584"/>
              <a:gd name="connsiteX3" fmla="*/ 0 w 6442444"/>
              <a:gd name="connsiteY3" fmla="*/ 1779584 h 1779584"/>
              <a:gd name="connsiteX4" fmla="*/ 1221735 w 6442444"/>
              <a:gd name="connsiteY4" fmla="*/ 53429 h 1779584"/>
              <a:gd name="connsiteX0" fmla="*/ 592161 w 5812870"/>
              <a:gd name="connsiteY0" fmla="*/ 53429 h 1779584"/>
              <a:gd name="connsiteX1" fmla="*/ 5812870 w 5812870"/>
              <a:gd name="connsiteY1" fmla="*/ 0 h 1779584"/>
              <a:gd name="connsiteX2" fmla="*/ 5812870 w 5812870"/>
              <a:gd name="connsiteY2" fmla="*/ 1769281 h 1779584"/>
              <a:gd name="connsiteX3" fmla="*/ 0 w 5812870"/>
              <a:gd name="connsiteY3" fmla="*/ 1779584 h 1779584"/>
              <a:gd name="connsiteX4" fmla="*/ 592161 w 5812870"/>
              <a:gd name="connsiteY4" fmla="*/ 53429 h 177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2870" h="1779584">
                <a:moveTo>
                  <a:pt x="592161" y="53429"/>
                </a:moveTo>
                <a:lnTo>
                  <a:pt x="5812870" y="0"/>
                </a:lnTo>
                <a:lnTo>
                  <a:pt x="5812870" y="1769281"/>
                </a:lnTo>
                <a:lnTo>
                  <a:pt x="0" y="1779584"/>
                </a:lnTo>
                <a:lnTo>
                  <a:pt x="592161" y="53429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42"/>
          <p:cNvSpPr txBox="1"/>
          <p:nvPr/>
        </p:nvSpPr>
        <p:spPr>
          <a:xfrm>
            <a:off x="3286220" y="1572121"/>
            <a:ext cx="6218057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长照险费用结算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75585" y="2917052"/>
            <a:ext cx="6146157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初稿</a:t>
            </a:r>
            <a:endParaRPr lang="en-GB" altLang="zh-CN" sz="1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05816" y="36428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杨鹏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16768" y="3917990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2016.12.22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860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21" grpId="0"/>
    </p:bldLst>
  </p:timing>
  <p:extLst mod="1">
    <p:ext uri="{E180D4A7-C9FB-4DFB-919C-405C955672EB}">
      <p14:showEvtLst xmlns:p14="http://schemas.microsoft.com/office/powerpoint/2010/main">
        <p14:playEvt time="0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每日费用算清流程图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20" y="866775"/>
            <a:ext cx="7392929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9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月度费用审核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流程图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24" y="885825"/>
            <a:ext cx="4191354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05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季度结算流程图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91" y="837657"/>
            <a:ext cx="4022204" cy="4127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05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5440" y="1943967"/>
            <a:ext cx="7772400" cy="1021556"/>
          </a:xfrm>
        </p:spPr>
        <p:txBody>
          <a:bodyPr/>
          <a:lstStyle/>
          <a:p>
            <a:pPr algn="ctr"/>
            <a:r>
              <a:rPr lang="en-US" altLang="zh-CN" dirty="0" smtClean="0"/>
              <a:t>THANKS!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6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-89125" y="0"/>
            <a:ext cx="2128342" cy="51435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5002" y="219936"/>
            <a:ext cx="1788430" cy="1788430"/>
            <a:chOff x="4240335" y="3008435"/>
            <a:chExt cx="3711332" cy="3711332"/>
          </a:xfrm>
        </p:grpSpPr>
        <p:sp>
          <p:nvSpPr>
            <p:cNvPr id="5" name="椭圆 4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7" name="椭圆 6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0070C0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>
            <a:off x="2827575" y="902485"/>
            <a:ext cx="317964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CONTENTS 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文本框 14"/>
          <p:cNvSpPr txBox="1"/>
          <p:nvPr/>
        </p:nvSpPr>
        <p:spPr>
          <a:xfrm>
            <a:off x="1368009" y="830698"/>
            <a:ext cx="126933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ITC Avant Garde Std XLt" panose="020B0302020202020204" pitchFamily="34" charset="0"/>
              </a:rPr>
              <a:t>目录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ITC Avant Garde Std XLt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906495" y="1479387"/>
            <a:ext cx="364222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3" name="组合 15"/>
          <p:cNvGrpSpPr>
            <a:grpSpLocks/>
          </p:cNvGrpSpPr>
          <p:nvPr/>
        </p:nvGrpSpPr>
        <p:grpSpPr bwMode="auto">
          <a:xfrm>
            <a:off x="3253550" y="1765271"/>
            <a:ext cx="1950738" cy="627570"/>
            <a:chOff x="4247964" y="2133922"/>
            <a:chExt cx="2042359" cy="657259"/>
          </a:xfrm>
        </p:grpSpPr>
        <p:sp>
          <p:nvSpPr>
            <p:cNvPr id="24" name="TextBox 6"/>
            <p:cNvSpPr txBox="1"/>
            <p:nvPr/>
          </p:nvSpPr>
          <p:spPr>
            <a:xfrm>
              <a:off x="5022877" y="2248122"/>
              <a:ext cx="1267446" cy="4190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77">
                <a:defRPr/>
              </a:pPr>
              <a:r>
                <a:rPr lang="zh-CN" altLang="en-US" sz="2000" dirty="0" smtClean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重要公文</a:t>
              </a:r>
              <a:endPara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圆角矩形​​ 10"/>
            <p:cNvSpPr>
              <a:spLocks noChangeArrowheads="1"/>
            </p:cNvSpPr>
            <p:nvPr/>
          </p:nvSpPr>
          <p:spPr bwMode="auto">
            <a:xfrm>
              <a:off x="4247964" y="2133922"/>
              <a:ext cx="647740" cy="647441"/>
            </a:xfrm>
            <a:prstGeom prst="roundRect">
              <a:avLst>
                <a:gd name="adj" fmla="val 16667"/>
              </a:avLst>
            </a:prstGeom>
            <a:solidFill>
              <a:srgbClr val="FFBF53"/>
            </a:solidFill>
            <a:ln w="25400" algn="ctr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43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>
                  <a:solidFill>
                    <a:srgbClr val="FFFFFF"/>
                  </a:solidFill>
                  <a:ea typeface="微软雅黑" pitchFamily="34" charset="-122"/>
                  <a:cs typeface="Arial" pitchFamily="34" charset="0"/>
                </a:rPr>
                <a:t>1</a:t>
              </a:r>
              <a:endParaRPr lang="zh-CN" altLang="en-US" sz="3200">
                <a:solidFill>
                  <a:srgbClr val="FFFFFF"/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" name="TextBox 11"/>
            <p:cNvSpPr txBox="1"/>
            <p:nvPr/>
          </p:nvSpPr>
          <p:spPr>
            <a:xfrm>
              <a:off x="5013286" y="2501078"/>
              <a:ext cx="193407" cy="2901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77">
                <a:defRPr/>
              </a:pPr>
              <a:endPara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16"/>
          <p:cNvGrpSpPr>
            <a:grpSpLocks/>
          </p:cNvGrpSpPr>
          <p:nvPr/>
        </p:nvGrpSpPr>
        <p:grpSpPr bwMode="auto">
          <a:xfrm>
            <a:off x="3249317" y="2584175"/>
            <a:ext cx="2467932" cy="627570"/>
            <a:chOff x="4247964" y="2133922"/>
            <a:chExt cx="2583847" cy="657259"/>
          </a:xfrm>
        </p:grpSpPr>
        <p:sp>
          <p:nvSpPr>
            <p:cNvPr id="43" name="TextBox 17"/>
            <p:cNvSpPr txBox="1"/>
            <p:nvPr/>
          </p:nvSpPr>
          <p:spPr>
            <a:xfrm>
              <a:off x="5027310" y="2248121"/>
              <a:ext cx="1804501" cy="4190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77">
                <a:defRPr/>
              </a:pPr>
              <a:r>
                <a:rPr lang="zh-CN" altLang="en-US" sz="2000" dirty="0" smtClean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系统功能设计</a:t>
              </a:r>
              <a:endPara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圆角矩形​​ 18"/>
            <p:cNvSpPr>
              <a:spLocks noChangeArrowheads="1"/>
            </p:cNvSpPr>
            <p:nvPr/>
          </p:nvSpPr>
          <p:spPr bwMode="auto">
            <a:xfrm>
              <a:off x="4247964" y="2133922"/>
              <a:ext cx="647740" cy="647441"/>
            </a:xfrm>
            <a:prstGeom prst="roundRect">
              <a:avLst>
                <a:gd name="adj" fmla="val 16667"/>
              </a:avLst>
            </a:prstGeom>
            <a:solidFill>
              <a:srgbClr val="595959"/>
            </a:solidFill>
            <a:ln w="25400" algn="ctr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43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>
                  <a:solidFill>
                    <a:srgbClr val="FFFFFF"/>
                  </a:solidFill>
                  <a:ea typeface="微软雅黑" pitchFamily="34" charset="-122"/>
                  <a:cs typeface="Arial" pitchFamily="34" charset="0"/>
                </a:rPr>
                <a:t>2</a:t>
              </a:r>
              <a:endParaRPr lang="zh-CN" altLang="en-US" sz="3200">
                <a:solidFill>
                  <a:srgbClr val="FFFFFF"/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5" name="TextBox 19"/>
            <p:cNvSpPr txBox="1"/>
            <p:nvPr/>
          </p:nvSpPr>
          <p:spPr>
            <a:xfrm>
              <a:off x="5013286" y="2501078"/>
              <a:ext cx="193407" cy="2901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77">
                <a:defRPr/>
              </a:pPr>
              <a:endPara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20"/>
          <p:cNvGrpSpPr>
            <a:grpSpLocks/>
          </p:cNvGrpSpPr>
          <p:nvPr/>
        </p:nvGrpSpPr>
        <p:grpSpPr bwMode="auto">
          <a:xfrm>
            <a:off x="3253552" y="3403078"/>
            <a:ext cx="1694255" cy="618195"/>
            <a:chOff x="4247964" y="2133922"/>
            <a:chExt cx="1773829" cy="647441"/>
          </a:xfrm>
        </p:grpSpPr>
        <p:sp>
          <p:nvSpPr>
            <p:cNvPr id="47" name="TextBox 21"/>
            <p:cNvSpPr txBox="1"/>
            <p:nvPr/>
          </p:nvSpPr>
          <p:spPr>
            <a:xfrm>
              <a:off x="5022874" y="2248123"/>
              <a:ext cx="998919" cy="4190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77">
                <a:defRPr/>
              </a:pPr>
              <a:r>
                <a:rPr lang="zh-CN" altLang="en-US" sz="2000" dirty="0" smtClean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流程图</a:t>
              </a:r>
              <a:endPara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圆角矩形​​ 22"/>
            <p:cNvSpPr>
              <a:spLocks noChangeArrowheads="1"/>
            </p:cNvSpPr>
            <p:nvPr/>
          </p:nvSpPr>
          <p:spPr bwMode="auto">
            <a:xfrm>
              <a:off x="4247964" y="2133922"/>
              <a:ext cx="647740" cy="647441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25400" algn="ctr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437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>
                  <a:solidFill>
                    <a:srgbClr val="FFFFFF"/>
                  </a:solidFill>
                  <a:ea typeface="微软雅黑" pitchFamily="34" charset="-122"/>
                  <a:cs typeface="Arial" pitchFamily="34" charset="0"/>
                </a:rPr>
                <a:t>3</a:t>
              </a:r>
              <a:endParaRPr lang="zh-CN" altLang="en-US" sz="3200">
                <a:solidFill>
                  <a:srgbClr val="FFFFFF"/>
                </a:solidFill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48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0070C0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1" y="0"/>
            <a:ext cx="2039217" cy="5143500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0070C0"/>
                </a:solidFill>
                <a:latin typeface="Impact" panose="020B0806030902050204" pitchFamily="34" charset="0"/>
              </a:rPr>
              <a:t>PART 01</a:t>
            </a:r>
            <a:endParaRPr lang="zh-CN" altLang="en-US" sz="72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99391" y="2833300"/>
            <a:ext cx="2486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重要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公文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87045" y="1867537"/>
            <a:ext cx="527203" cy="530769"/>
            <a:chOff x="5042691" y="2273920"/>
            <a:chExt cx="702937" cy="707692"/>
          </a:xfrm>
          <a:solidFill>
            <a:srgbClr val="0070C0"/>
          </a:solidFill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84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支付范围和比例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箭头3"/>
          <p:cNvSpPr>
            <a:spLocks/>
          </p:cNvSpPr>
          <p:nvPr/>
        </p:nvSpPr>
        <p:spPr bwMode="gray">
          <a:xfrm flipV="1">
            <a:off x="1531850" y="2876219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4" name="箭头2"/>
          <p:cNvSpPr>
            <a:spLocks/>
          </p:cNvSpPr>
          <p:nvPr/>
        </p:nvSpPr>
        <p:spPr bwMode="gray">
          <a:xfrm rot="16200000">
            <a:off x="1747861" y="2401564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6" name="箭头1"/>
          <p:cNvSpPr>
            <a:spLocks/>
          </p:cNvSpPr>
          <p:nvPr/>
        </p:nvSpPr>
        <p:spPr bwMode="gray">
          <a:xfrm>
            <a:off x="1526579" y="1630311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7" name="文本1"/>
          <p:cNvSpPr>
            <a:spLocks noChangeArrowheads="1"/>
          </p:cNvSpPr>
          <p:nvPr/>
        </p:nvSpPr>
        <p:spPr bwMode="gray">
          <a:xfrm>
            <a:off x="3378267" y="1338757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595959"/>
            </a:solidFill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药费、医疗护理费、床位费、护理设备使用费、护理耗材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2"/>
          <p:cNvSpPr>
            <a:spLocks noChangeArrowheads="1"/>
          </p:cNvSpPr>
          <p:nvPr/>
        </p:nvSpPr>
        <p:spPr bwMode="gray">
          <a:xfrm>
            <a:off x="3378267" y="2428790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0070C0"/>
            </a:solidFill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统筹区内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65% (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结算单及明细因由长照系统生成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b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统筹区外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55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% (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可接受指定格式的数据上传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3"/>
          <p:cNvSpPr>
            <a:spLocks noChangeArrowheads="1"/>
          </p:cNvSpPr>
          <p:nvPr/>
        </p:nvSpPr>
        <p:spPr bwMode="ltGray">
          <a:xfrm>
            <a:off x="3378267" y="3509594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4"/>
            </a:solidFill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应参加而为参加的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以后如参加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则享受待遇时减半处理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减半期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61509" y="2094341"/>
            <a:ext cx="1590850" cy="1590851"/>
            <a:chOff x="4184106" y="2952206"/>
            <a:chExt cx="3823790" cy="3823790"/>
          </a:xfrm>
        </p:grpSpPr>
        <p:sp>
          <p:nvSpPr>
            <p:cNvPr id="35" name="椭圆 34"/>
            <p:cNvSpPr/>
            <p:nvPr/>
          </p:nvSpPr>
          <p:spPr>
            <a:xfrm>
              <a:off x="4184106" y="2952206"/>
              <a:ext cx="3823790" cy="3823790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710170" y="3478267"/>
              <a:ext cx="2771662" cy="2771663"/>
              <a:chOff x="2193192" y="1899414"/>
              <a:chExt cx="2421375" cy="2421376"/>
            </a:xfrm>
            <a:effectLst/>
          </p:grpSpPr>
          <p:sp>
            <p:nvSpPr>
              <p:cNvPr id="37" name="椭圆 36"/>
              <p:cNvSpPr/>
              <p:nvPr/>
            </p:nvSpPr>
            <p:spPr>
              <a:xfrm>
                <a:off x="2193192" y="1899414"/>
                <a:ext cx="2421375" cy="2421376"/>
              </a:xfrm>
              <a:prstGeom prst="ellipse">
                <a:avLst/>
              </a:prstGeom>
              <a:solidFill>
                <a:schemeClr val="accent1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1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八边形 37"/>
              <p:cNvSpPr/>
              <p:nvPr/>
            </p:nvSpPr>
            <p:spPr>
              <a:xfrm>
                <a:off x="2386802" y="2093026"/>
                <a:ext cx="2034160" cy="2034160"/>
              </a:xfrm>
              <a:prstGeom prst="octagon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76200" dist="38100" dir="2700000" algn="tl" rotWithShape="0">
                  <a:schemeClr val="accent1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175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58857" y="2531040"/>
            <a:ext cx="955721" cy="651817"/>
            <a:chOff x="8922207" y="2437732"/>
            <a:chExt cx="1019784" cy="869093"/>
          </a:xfrm>
        </p:grpSpPr>
        <p:sp>
          <p:nvSpPr>
            <p:cNvPr id="40" name="文本框 37"/>
            <p:cNvSpPr txBox="1"/>
            <p:nvPr/>
          </p:nvSpPr>
          <p:spPr>
            <a:xfrm>
              <a:off x="8931338" y="2437732"/>
              <a:ext cx="1010653" cy="69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1" name="文本框 38"/>
            <p:cNvSpPr txBox="1"/>
            <p:nvPr/>
          </p:nvSpPr>
          <p:spPr>
            <a:xfrm>
              <a:off x="8922207" y="2445047"/>
              <a:ext cx="1010653" cy="86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支付</a:t>
              </a:r>
              <a:r>
                <a:rPr lang="en-US" altLang="zh-CN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/>
              </a:r>
              <a:br>
                <a:rPr lang="en-US" altLang="zh-CN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</a:br>
              <a:r>
                <a:rPr lang="zh-CN" altLang="en-US" sz="1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相关</a:t>
              </a:r>
              <a:endPara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397230" y="1307540"/>
            <a:ext cx="950749" cy="939547"/>
            <a:chOff x="3237545" y="4561747"/>
            <a:chExt cx="1146960" cy="1146960"/>
          </a:xfrm>
        </p:grpSpPr>
        <p:sp>
          <p:nvSpPr>
            <p:cNvPr id="43" name="圆角矩形 42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rgbClr val="595959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329042" y="4642031"/>
              <a:ext cx="976147" cy="9863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45" name="Text Placeholder 4"/>
          <p:cNvSpPr txBox="1">
            <a:spLocks/>
          </p:cNvSpPr>
          <p:nvPr/>
        </p:nvSpPr>
        <p:spPr>
          <a:xfrm>
            <a:off x="2499684" y="1686062"/>
            <a:ext cx="768478" cy="169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支付范围</a:t>
            </a:r>
            <a:endParaRPr lang="en-GB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397756" y="2404187"/>
            <a:ext cx="950749" cy="939547"/>
            <a:chOff x="3237545" y="4561747"/>
            <a:chExt cx="1146960" cy="1146960"/>
          </a:xfrm>
        </p:grpSpPr>
        <p:sp>
          <p:nvSpPr>
            <p:cNvPr id="47" name="圆角矩形 46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rgbClr val="0070C0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329042" y="4642031"/>
              <a:ext cx="976147" cy="9863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49" name="Text Placeholder 4"/>
          <p:cNvSpPr txBox="1">
            <a:spLocks/>
          </p:cNvSpPr>
          <p:nvPr/>
        </p:nvSpPr>
        <p:spPr>
          <a:xfrm>
            <a:off x="2500210" y="2782709"/>
            <a:ext cx="768478" cy="169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支付比例</a:t>
            </a:r>
            <a:endParaRPr lang="en-GB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400287" y="3479839"/>
            <a:ext cx="950749" cy="939547"/>
            <a:chOff x="3237545" y="4561747"/>
            <a:chExt cx="1146960" cy="1146960"/>
          </a:xfrm>
        </p:grpSpPr>
        <p:sp>
          <p:nvSpPr>
            <p:cNvPr id="51" name="圆角矩形 50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9039"/>
              </a:avLst>
            </a:prstGeom>
            <a:solidFill>
              <a:schemeClr val="accent4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329042" y="4642031"/>
              <a:ext cx="976147" cy="9863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444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53" name="Text Placeholder 4"/>
          <p:cNvSpPr txBox="1">
            <a:spLocks/>
          </p:cNvSpPr>
          <p:nvPr/>
        </p:nvSpPr>
        <p:spPr>
          <a:xfrm>
            <a:off x="2502741" y="3858361"/>
            <a:ext cx="768478" cy="1699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特别项</a:t>
            </a:r>
            <a:endParaRPr lang="en-GB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7324724" y="4181262"/>
            <a:ext cx="1819275" cy="925386"/>
          </a:xfrm>
          <a:prstGeom prst="cloudCallout">
            <a:avLst>
              <a:gd name="adj1" fmla="val -66518"/>
              <a:gd name="adj2" fmla="val -5427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是否可以与人保对接判断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82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1" grpId="0" animBg="1"/>
      <p:bldP spid="45" grpId="0" build="p"/>
      <p:bldP spid="49" grpId="0" build="p"/>
      <p:bldP spid="53" grpId="0" build="p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结算相关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 flipH="1">
            <a:off x="1547850" y="1248636"/>
            <a:ext cx="2013686" cy="1300669"/>
            <a:chOff x="5947699" y="828177"/>
            <a:chExt cx="2684915" cy="1734220"/>
          </a:xfrm>
        </p:grpSpPr>
        <p:grpSp>
          <p:nvGrpSpPr>
            <p:cNvPr id="33" name="组合 32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4" name="文本框 94"/>
            <p:cNvSpPr txBox="1"/>
            <p:nvPr/>
          </p:nvSpPr>
          <p:spPr>
            <a:xfrm>
              <a:off x="6852147" y="828177"/>
              <a:ext cx="1780467" cy="430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500" b="1" dirty="0" smtClean="0">
                  <a:solidFill>
                    <a:schemeClr val="accent1"/>
                  </a:solidFill>
                  <a:latin typeface="+mn-ea"/>
                </a:rPr>
                <a:t>月审</a:t>
              </a:r>
              <a:endParaRPr lang="zh-CN" altLang="en-US" sz="15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5" name="文本框 95"/>
            <p:cNvSpPr txBox="1"/>
            <p:nvPr/>
          </p:nvSpPr>
          <p:spPr>
            <a:xfrm>
              <a:off x="6290683" y="1331295"/>
              <a:ext cx="2341931" cy="123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定点服务机构应于每月</a:t>
              </a:r>
              <a:r>
                <a:rPr lang="en-US" altLang="zh-CN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</a:t>
              </a:r>
              <a:r>
                <a:rPr lang="zh-CN" altLang="en-US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日之前将上月的费用结算单与统一核算单提交至经办机构审核</a:t>
              </a:r>
              <a:endParaRPr lang="zh-CN" altLang="en-US" sz="9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 flipV="1">
            <a:off x="637929" y="3388523"/>
            <a:ext cx="2013686" cy="841738"/>
            <a:chOff x="5947699" y="658657"/>
            <a:chExt cx="2684915" cy="1122312"/>
          </a:xfrm>
        </p:grpSpPr>
        <p:grpSp>
          <p:nvGrpSpPr>
            <p:cNvPr id="39" name="组合 38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0" name="文本框 106"/>
            <p:cNvSpPr txBox="1"/>
            <p:nvPr/>
          </p:nvSpPr>
          <p:spPr>
            <a:xfrm flipV="1">
              <a:off x="6852147" y="1350084"/>
              <a:ext cx="1780467" cy="430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500" b="1" dirty="0" smtClean="0">
                  <a:solidFill>
                    <a:srgbClr val="0070C0"/>
                  </a:solidFill>
                  <a:latin typeface="+mn-ea"/>
                </a:rPr>
                <a:t>日清</a:t>
              </a:r>
              <a:endParaRPr lang="zh-CN" altLang="en-US" sz="1500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1" name="文本框 107"/>
            <p:cNvSpPr txBox="1"/>
            <p:nvPr/>
          </p:nvSpPr>
          <p:spPr>
            <a:xfrm flipV="1">
              <a:off x="6290683" y="658657"/>
              <a:ext cx="2341931" cy="677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定点服务机构应与参保人进行费用的</a:t>
              </a:r>
              <a:r>
                <a:rPr lang="zh-CN" altLang="en-US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每日算清</a:t>
              </a:r>
              <a:endParaRPr lang="zh-CN" altLang="en-US" sz="9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04877" y="1442279"/>
            <a:ext cx="2094378" cy="1099645"/>
            <a:chOff x="5947699" y="819212"/>
            <a:chExt cx="2792499" cy="1466187"/>
          </a:xfrm>
        </p:grpSpPr>
        <p:grpSp>
          <p:nvGrpSpPr>
            <p:cNvPr id="21" name="组合 20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文本框 82"/>
            <p:cNvSpPr txBox="1"/>
            <p:nvPr/>
          </p:nvSpPr>
          <p:spPr>
            <a:xfrm>
              <a:off x="6852147" y="819212"/>
              <a:ext cx="1780467" cy="430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500" b="1" dirty="0" smtClean="0">
                  <a:solidFill>
                    <a:srgbClr val="595959"/>
                  </a:solidFill>
                  <a:latin typeface="+mn-ea"/>
                </a:rPr>
                <a:t>年考</a:t>
              </a:r>
              <a:endParaRPr lang="zh-CN" altLang="en-US" sz="1500" b="1" dirty="0">
                <a:solidFill>
                  <a:srgbClr val="595959"/>
                </a:solidFill>
                <a:latin typeface="+mn-ea"/>
              </a:endParaRPr>
            </a:p>
          </p:txBody>
        </p:sp>
        <p:sp>
          <p:nvSpPr>
            <p:cNvPr id="23" name="文本框 83"/>
            <p:cNvSpPr txBox="1"/>
            <p:nvPr/>
          </p:nvSpPr>
          <p:spPr>
            <a:xfrm>
              <a:off x="6398266" y="1331295"/>
              <a:ext cx="2341932" cy="954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经办机构每年对定点服务机构进行考核</a:t>
              </a:r>
              <a:r>
                <a:rPr lang="en-US" altLang="zh-CN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, </a:t>
              </a:r>
              <a:r>
                <a:rPr lang="zh-CN" altLang="en-US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依据考核结果发放服务质量保证金</a:t>
              </a:r>
              <a:endParaRPr lang="zh-CN" altLang="en-US" sz="9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V="1">
            <a:off x="5057392" y="3407154"/>
            <a:ext cx="2094378" cy="1672736"/>
            <a:chOff x="5947699" y="-458304"/>
            <a:chExt cx="2792499" cy="2230308"/>
          </a:xfrm>
        </p:grpSpPr>
        <p:grpSp>
          <p:nvGrpSpPr>
            <p:cNvPr id="27" name="组合 26"/>
            <p:cNvGrpSpPr/>
            <p:nvPr/>
          </p:nvGrpSpPr>
          <p:grpSpPr>
            <a:xfrm flipV="1">
              <a:off x="5947699" y="1317986"/>
              <a:ext cx="2684915" cy="333365"/>
              <a:chOff x="5272248" y="4626108"/>
              <a:chExt cx="2684915" cy="333365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272248" y="4626108"/>
                <a:ext cx="81021" cy="8102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5335428" y="4686869"/>
                <a:ext cx="2621735" cy="272604"/>
              </a:xfrm>
              <a:custGeom>
                <a:avLst/>
                <a:gdLst>
                  <a:gd name="connsiteX0" fmla="*/ 0 w 2815771"/>
                  <a:gd name="connsiteY0" fmla="*/ 0 h 638628"/>
                  <a:gd name="connsiteX1" fmla="*/ 725714 w 2815771"/>
                  <a:gd name="connsiteY1" fmla="*/ 638628 h 638628"/>
                  <a:gd name="connsiteX2" fmla="*/ 2815771 w 2815771"/>
                  <a:gd name="connsiteY2" fmla="*/ 638628 h 638628"/>
                  <a:gd name="connsiteX0" fmla="*/ 0 w 2815771"/>
                  <a:gd name="connsiteY0" fmla="*/ 0 h 649982"/>
                  <a:gd name="connsiteX1" fmla="*/ 254183 w 2815771"/>
                  <a:gd name="connsiteY1" fmla="*/ 649982 h 649982"/>
                  <a:gd name="connsiteX2" fmla="*/ 2815771 w 2815771"/>
                  <a:gd name="connsiteY2" fmla="*/ 638628 h 649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15771" h="649982">
                    <a:moveTo>
                      <a:pt x="0" y="0"/>
                    </a:moveTo>
                    <a:lnTo>
                      <a:pt x="254183" y="649982"/>
                    </a:lnTo>
                    <a:lnTo>
                      <a:pt x="2815771" y="638628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文本框 88"/>
            <p:cNvSpPr txBox="1"/>
            <p:nvPr/>
          </p:nvSpPr>
          <p:spPr>
            <a:xfrm flipV="1">
              <a:off x="6852147" y="1341119"/>
              <a:ext cx="1780467" cy="430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500" b="1" dirty="0" smtClean="0">
                  <a:solidFill>
                    <a:schemeClr val="accent4"/>
                  </a:solidFill>
                  <a:latin typeface="+mn-ea"/>
                </a:rPr>
                <a:t>季结</a:t>
              </a:r>
              <a:endParaRPr lang="zh-CN" altLang="en-US" sz="1500" b="1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29" name="文本框 89"/>
            <p:cNvSpPr txBox="1"/>
            <p:nvPr/>
          </p:nvSpPr>
          <p:spPr>
            <a:xfrm flipV="1">
              <a:off x="6398266" y="-458304"/>
              <a:ext cx="2341932" cy="178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经办机构每个季度与定点服务机构进行费用结算</a:t>
              </a:r>
              <a:r>
                <a:rPr lang="en-US" altLang="zh-CN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, </a:t>
              </a:r>
              <a:r>
                <a:rPr lang="zh-CN" altLang="en-US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并预留</a:t>
              </a:r>
              <a:r>
                <a:rPr lang="en-US" altLang="zh-CN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5%</a:t>
              </a:r>
              <a:r>
                <a:rPr lang="zh-CN" altLang="en-US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作为服务质量保证金</a:t>
              </a:r>
              <a:r>
                <a:rPr lang="en-US" altLang="zh-CN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br>
                <a:rPr lang="en-US" altLang="zh-CN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</a:br>
              <a:r>
                <a:rPr lang="en-US" altLang="zh-CN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(</a:t>
              </a:r>
              <a:r>
                <a:rPr lang="zh-CN" altLang="en-US" sz="900" spc="7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需中断或结束医疗护理服务的，可随时办理结算及出院手续。</a:t>
              </a:r>
              <a:r>
                <a:rPr lang="en-US" altLang="zh-CN" sz="900" spc="7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)</a:t>
              </a:r>
              <a:endParaRPr lang="zh-CN" altLang="en-US" sz="90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266364" y="2412705"/>
            <a:ext cx="1242073" cy="1242074"/>
            <a:chOff x="2266364" y="2412705"/>
            <a:chExt cx="1242073" cy="1242074"/>
          </a:xfrm>
        </p:grpSpPr>
        <p:grpSp>
          <p:nvGrpSpPr>
            <p:cNvPr id="3" name="组合 2"/>
            <p:cNvGrpSpPr/>
            <p:nvPr/>
          </p:nvGrpSpPr>
          <p:grpSpPr>
            <a:xfrm>
              <a:off x="2266364" y="2412705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4" name="任意多边形 3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5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01338" y="2761460"/>
              <a:ext cx="750088" cy="598500"/>
              <a:chOff x="4123036" y="1197871"/>
              <a:chExt cx="1000117" cy="798000"/>
            </a:xfrm>
          </p:grpSpPr>
          <p:sp>
            <p:nvSpPr>
              <p:cNvPr id="56" name="文本框 122"/>
              <p:cNvSpPr txBox="1"/>
              <p:nvPr/>
            </p:nvSpPr>
            <p:spPr>
              <a:xfrm>
                <a:off x="4123036" y="1197871"/>
                <a:ext cx="100011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3000" dirty="0">
                    <a:solidFill>
                      <a:srgbClr val="0070C0"/>
                    </a:solidFill>
                    <a:latin typeface="Impact" panose="020B0806030902050204" pitchFamily="34" charset="0"/>
                    <a:ea typeface="宋体" panose="02010600030101010101" pitchFamily="2" charset="-122"/>
                  </a:rPr>
                  <a:t>01</a:t>
                </a:r>
                <a:endParaRPr lang="zh-CN" altLang="en-US" sz="3000" dirty="0">
                  <a:solidFill>
                    <a:srgbClr val="0070C0"/>
                  </a:solidFill>
                  <a:latin typeface="Impact" panose="020B080603090205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文本框 123"/>
              <p:cNvSpPr txBox="1"/>
              <p:nvPr/>
            </p:nvSpPr>
            <p:spPr>
              <a:xfrm>
                <a:off x="4266701" y="1688095"/>
                <a:ext cx="74041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197576" y="1703890"/>
            <a:ext cx="1242073" cy="1242074"/>
            <a:chOff x="3197576" y="1703890"/>
            <a:chExt cx="1242073" cy="1242074"/>
          </a:xfrm>
        </p:grpSpPr>
        <p:grpSp>
          <p:nvGrpSpPr>
            <p:cNvPr id="8" name="组合 7"/>
            <p:cNvGrpSpPr/>
            <p:nvPr/>
          </p:nvGrpSpPr>
          <p:grpSpPr>
            <a:xfrm>
              <a:off x="3197576" y="1703890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9" name="任意多边形 8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5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3438874" y="2064094"/>
              <a:ext cx="750088" cy="598500"/>
              <a:chOff x="4123036" y="1197871"/>
              <a:chExt cx="1000117" cy="798000"/>
            </a:xfrm>
          </p:grpSpPr>
          <p:sp>
            <p:nvSpPr>
              <p:cNvPr id="59" name="文本框 125"/>
              <p:cNvSpPr txBox="1"/>
              <p:nvPr/>
            </p:nvSpPr>
            <p:spPr>
              <a:xfrm>
                <a:off x="4123036" y="1197871"/>
                <a:ext cx="100011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3000" dirty="0">
                    <a:solidFill>
                      <a:schemeClr val="accent1"/>
                    </a:solidFill>
                    <a:latin typeface="Impact" panose="020B0806030902050204" pitchFamily="34" charset="0"/>
                    <a:ea typeface="宋体" panose="02010600030101010101" pitchFamily="2" charset="-122"/>
                  </a:rPr>
                  <a:t>02</a:t>
                </a:r>
                <a:endParaRPr lang="zh-CN" altLang="en-US" sz="3000" dirty="0">
                  <a:solidFill>
                    <a:schemeClr val="accent1"/>
                  </a:solidFill>
                  <a:latin typeface="Impact" panose="020B080603090205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文本框 126"/>
              <p:cNvSpPr txBox="1"/>
              <p:nvPr/>
            </p:nvSpPr>
            <p:spPr>
              <a:xfrm>
                <a:off x="4266701" y="1688095"/>
                <a:ext cx="74041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5121182" y="1703890"/>
            <a:ext cx="1242073" cy="1242074"/>
            <a:chOff x="5121182" y="1703890"/>
            <a:chExt cx="1242073" cy="1242074"/>
          </a:xfrm>
        </p:grpSpPr>
        <p:grpSp>
          <p:nvGrpSpPr>
            <p:cNvPr id="16" name="组合 15"/>
            <p:cNvGrpSpPr/>
            <p:nvPr/>
          </p:nvGrpSpPr>
          <p:grpSpPr>
            <a:xfrm>
              <a:off x="5121182" y="1703890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17" name="任意多边形 16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5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368281" y="2064094"/>
              <a:ext cx="750088" cy="598500"/>
              <a:chOff x="4123036" y="1197871"/>
              <a:chExt cx="1000117" cy="798000"/>
            </a:xfrm>
          </p:grpSpPr>
          <p:sp>
            <p:nvSpPr>
              <p:cNvPr id="62" name="文本框 128"/>
              <p:cNvSpPr txBox="1"/>
              <p:nvPr/>
            </p:nvSpPr>
            <p:spPr>
              <a:xfrm>
                <a:off x="4123036" y="1197871"/>
                <a:ext cx="100011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3000" dirty="0">
                    <a:solidFill>
                      <a:srgbClr val="595959"/>
                    </a:solidFill>
                    <a:latin typeface="Impact" panose="020B0806030902050204" pitchFamily="34" charset="0"/>
                    <a:ea typeface="宋体" panose="02010600030101010101" pitchFamily="2" charset="-122"/>
                  </a:rPr>
                  <a:t>04</a:t>
                </a:r>
                <a:endParaRPr lang="zh-CN" altLang="en-US" sz="3000" dirty="0">
                  <a:solidFill>
                    <a:srgbClr val="595959"/>
                  </a:solidFill>
                  <a:latin typeface="Impact" panose="020B080603090205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文本框 129"/>
              <p:cNvSpPr txBox="1"/>
              <p:nvPr/>
            </p:nvSpPr>
            <p:spPr>
              <a:xfrm>
                <a:off x="4266701" y="1688095"/>
                <a:ext cx="74041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4172438" y="2412705"/>
            <a:ext cx="1242073" cy="1242074"/>
            <a:chOff x="4172438" y="2412705"/>
            <a:chExt cx="1242073" cy="1242074"/>
          </a:xfrm>
        </p:grpSpPr>
        <p:grpSp>
          <p:nvGrpSpPr>
            <p:cNvPr id="12" name="组合 11"/>
            <p:cNvGrpSpPr/>
            <p:nvPr/>
          </p:nvGrpSpPr>
          <p:grpSpPr>
            <a:xfrm>
              <a:off x="4172438" y="2412705"/>
              <a:ext cx="1242073" cy="1242074"/>
              <a:chOff x="4993868" y="2326868"/>
              <a:chExt cx="2204265" cy="2204265"/>
            </a:xfrm>
            <a:effectLst>
              <a:outerShdw blurRad="292100" dist="1143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13" name="任意多边形 12"/>
              <p:cNvSpPr/>
              <p:nvPr/>
            </p:nvSpPr>
            <p:spPr>
              <a:xfrm>
                <a:off x="4993868" y="2326868"/>
                <a:ext cx="2204265" cy="2204265"/>
              </a:xfrm>
              <a:custGeom>
                <a:avLst/>
                <a:gdLst>
                  <a:gd name="connsiteX0" fmla="*/ 1102132 w 2204265"/>
                  <a:gd name="connsiteY0" fmla="*/ 321083 h 2204265"/>
                  <a:gd name="connsiteX1" fmla="*/ 311557 w 2204265"/>
                  <a:gd name="connsiteY1" fmla="*/ 1111658 h 2204265"/>
                  <a:gd name="connsiteX2" fmla="*/ 1102132 w 2204265"/>
                  <a:gd name="connsiteY2" fmla="*/ 1902233 h 2204265"/>
                  <a:gd name="connsiteX3" fmla="*/ 1892707 w 2204265"/>
                  <a:gd name="connsiteY3" fmla="*/ 1111658 h 2204265"/>
                  <a:gd name="connsiteX4" fmla="*/ 1102132 w 2204265"/>
                  <a:gd name="connsiteY4" fmla="*/ 321083 h 2204265"/>
                  <a:gd name="connsiteX5" fmla="*/ 977042 w 2204265"/>
                  <a:gd name="connsiteY5" fmla="*/ 0 h 2204265"/>
                  <a:gd name="connsiteX6" fmla="*/ 1227224 w 2204265"/>
                  <a:gd name="connsiteY6" fmla="*/ 0 h 2204265"/>
                  <a:gd name="connsiteX7" fmla="*/ 1276006 w 2204265"/>
                  <a:gd name="connsiteY7" fmla="*/ 227584 h 2204265"/>
                  <a:gd name="connsiteX8" fmla="*/ 1287791 w 2204265"/>
                  <a:gd name="connsiteY8" fmla="*/ 229382 h 2204265"/>
                  <a:gd name="connsiteX9" fmla="*/ 1387705 w 2204265"/>
                  <a:gd name="connsiteY9" fmla="*/ 259057 h 2204265"/>
                  <a:gd name="connsiteX10" fmla="*/ 1544868 w 2204265"/>
                  <a:gd name="connsiteY10" fmla="*/ 85113 h 2204265"/>
                  <a:gd name="connsiteX11" fmla="*/ 1761531 w 2204265"/>
                  <a:gd name="connsiteY11" fmla="*/ 210203 h 2204265"/>
                  <a:gd name="connsiteX12" fmla="*/ 1691902 w 2204265"/>
                  <a:gd name="connsiteY12" fmla="*/ 425756 h 2204265"/>
                  <a:gd name="connsiteX13" fmla="*/ 1705003 w 2204265"/>
                  <a:gd name="connsiteY13" fmla="*/ 435309 h 2204265"/>
                  <a:gd name="connsiteX14" fmla="*/ 1774668 w 2204265"/>
                  <a:gd name="connsiteY14" fmla="*/ 502325 h 2204265"/>
                  <a:gd name="connsiteX15" fmla="*/ 1782142 w 2204265"/>
                  <a:gd name="connsiteY15" fmla="*/ 511190 h 2204265"/>
                  <a:gd name="connsiteX16" fmla="*/ 1994063 w 2204265"/>
                  <a:gd name="connsiteY16" fmla="*/ 442735 h 2204265"/>
                  <a:gd name="connsiteX17" fmla="*/ 2119154 w 2204265"/>
                  <a:gd name="connsiteY17" fmla="*/ 659399 h 2204265"/>
                  <a:gd name="connsiteX18" fmla="*/ 1961265 w 2204265"/>
                  <a:gd name="connsiteY18" fmla="*/ 802053 h 2204265"/>
                  <a:gd name="connsiteX19" fmla="*/ 1974042 w 2204265"/>
                  <a:gd name="connsiteY19" fmla="*/ 833752 h 2204265"/>
                  <a:gd name="connsiteX20" fmla="*/ 1999140 w 2204265"/>
                  <a:gd name="connsiteY20" fmla="*/ 933073 h 2204265"/>
                  <a:gd name="connsiteX21" fmla="*/ 2204265 w 2204265"/>
                  <a:gd name="connsiteY21" fmla="*/ 977042 h 2204265"/>
                  <a:gd name="connsiteX22" fmla="*/ 2204265 w 2204265"/>
                  <a:gd name="connsiteY22" fmla="*/ 1227224 h 2204265"/>
                  <a:gd name="connsiteX23" fmla="*/ 2012137 w 2204265"/>
                  <a:gd name="connsiteY23" fmla="*/ 1268406 h 2204265"/>
                  <a:gd name="connsiteX24" fmla="*/ 2004638 w 2204265"/>
                  <a:gd name="connsiteY24" fmla="*/ 1317545 h 2204265"/>
                  <a:gd name="connsiteX25" fmla="*/ 1985237 w 2204265"/>
                  <a:gd name="connsiteY25" fmla="*/ 1394985 h 2204265"/>
                  <a:gd name="connsiteX26" fmla="*/ 1977636 w 2204265"/>
                  <a:gd name="connsiteY26" fmla="*/ 1417004 h 2204265"/>
                  <a:gd name="connsiteX27" fmla="*/ 2119154 w 2204265"/>
                  <a:gd name="connsiteY27" fmla="*/ 1544868 h 2204265"/>
                  <a:gd name="connsiteX28" fmla="*/ 1994063 w 2204265"/>
                  <a:gd name="connsiteY28" fmla="*/ 1761531 h 2204265"/>
                  <a:gd name="connsiteX29" fmla="*/ 1820151 w 2204265"/>
                  <a:gd name="connsiteY29" fmla="*/ 1705353 h 2204265"/>
                  <a:gd name="connsiteX30" fmla="*/ 1798711 w 2204265"/>
                  <a:gd name="connsiteY30" fmla="*/ 1734758 h 2204265"/>
                  <a:gd name="connsiteX31" fmla="*/ 1731696 w 2204265"/>
                  <a:gd name="connsiteY31" fmla="*/ 1804423 h 2204265"/>
                  <a:gd name="connsiteX32" fmla="*/ 1706998 w 2204265"/>
                  <a:gd name="connsiteY32" fmla="*/ 1825242 h 2204265"/>
                  <a:gd name="connsiteX33" fmla="*/ 1761531 w 2204265"/>
                  <a:gd name="connsiteY33" fmla="*/ 1994062 h 2204265"/>
                  <a:gd name="connsiteX34" fmla="*/ 1544868 w 2204265"/>
                  <a:gd name="connsiteY34" fmla="*/ 2119153 h 2204265"/>
                  <a:gd name="connsiteX35" fmla="*/ 1429863 w 2204265"/>
                  <a:gd name="connsiteY35" fmla="*/ 1991868 h 2204265"/>
                  <a:gd name="connsiteX36" fmla="*/ 1400268 w 2204265"/>
                  <a:gd name="connsiteY36" fmla="*/ 2003797 h 2204265"/>
                  <a:gd name="connsiteX37" fmla="*/ 1262745 w 2204265"/>
                  <a:gd name="connsiteY37" fmla="*/ 2038549 h 2204265"/>
                  <a:gd name="connsiteX38" fmla="*/ 1227224 w 2204265"/>
                  <a:gd name="connsiteY38" fmla="*/ 2204265 h 2204265"/>
                  <a:gd name="connsiteX39" fmla="*/ 977042 w 2204265"/>
                  <a:gd name="connsiteY39" fmla="*/ 2204265 h 2204265"/>
                  <a:gd name="connsiteX40" fmla="*/ 941447 w 2204265"/>
                  <a:gd name="connsiteY40" fmla="*/ 2038203 h 2204265"/>
                  <a:gd name="connsiteX41" fmla="*/ 916475 w 2204265"/>
                  <a:gd name="connsiteY41" fmla="*/ 2034392 h 2204265"/>
                  <a:gd name="connsiteX42" fmla="*/ 774169 w 2204265"/>
                  <a:gd name="connsiteY42" fmla="*/ 1992127 h 2204265"/>
                  <a:gd name="connsiteX43" fmla="*/ 659399 w 2204265"/>
                  <a:gd name="connsiteY43" fmla="*/ 2119153 h 2204265"/>
                  <a:gd name="connsiteX44" fmla="*/ 442735 w 2204265"/>
                  <a:gd name="connsiteY44" fmla="*/ 1994062 h 2204265"/>
                  <a:gd name="connsiteX45" fmla="*/ 496981 w 2204265"/>
                  <a:gd name="connsiteY45" fmla="*/ 1826130 h 2204265"/>
                  <a:gd name="connsiteX46" fmla="*/ 391274 w 2204265"/>
                  <a:gd name="connsiteY46" fmla="*/ 1717869 h 2204265"/>
                  <a:gd name="connsiteX47" fmla="*/ 382878 w 2204265"/>
                  <a:gd name="connsiteY47" fmla="*/ 1705753 h 2204265"/>
                  <a:gd name="connsiteX48" fmla="*/ 210204 w 2204265"/>
                  <a:gd name="connsiteY48" fmla="*/ 1761531 h 2204265"/>
                  <a:gd name="connsiteX49" fmla="*/ 85113 w 2204265"/>
                  <a:gd name="connsiteY49" fmla="*/ 1544868 h 2204265"/>
                  <a:gd name="connsiteX50" fmla="*/ 226733 w 2204265"/>
                  <a:gd name="connsiteY50" fmla="*/ 1416912 h 2204265"/>
                  <a:gd name="connsiteX51" fmla="*/ 212821 w 2204265"/>
                  <a:gd name="connsiteY51" fmla="*/ 1373126 h 2204265"/>
                  <a:gd name="connsiteX52" fmla="*/ 191748 w 2204265"/>
                  <a:gd name="connsiteY52" fmla="*/ 1268325 h 2204265"/>
                  <a:gd name="connsiteX53" fmla="*/ 0 w 2204265"/>
                  <a:gd name="connsiteY53" fmla="*/ 1227224 h 2204265"/>
                  <a:gd name="connsiteX54" fmla="*/ 0 w 2204265"/>
                  <a:gd name="connsiteY54" fmla="*/ 977042 h 2204265"/>
                  <a:gd name="connsiteX55" fmla="*/ 203220 w 2204265"/>
                  <a:gd name="connsiteY55" fmla="*/ 933481 h 2204265"/>
                  <a:gd name="connsiteX56" fmla="*/ 212821 w 2204265"/>
                  <a:gd name="connsiteY56" fmla="*/ 890649 h 2204265"/>
                  <a:gd name="connsiteX57" fmla="*/ 243470 w 2204265"/>
                  <a:gd name="connsiteY57" fmla="*/ 802476 h 2204265"/>
                  <a:gd name="connsiteX58" fmla="*/ 85113 w 2204265"/>
                  <a:gd name="connsiteY58" fmla="*/ 659399 h 2204265"/>
                  <a:gd name="connsiteX59" fmla="*/ 210204 w 2204265"/>
                  <a:gd name="connsiteY59" fmla="*/ 442735 h 2204265"/>
                  <a:gd name="connsiteX60" fmla="*/ 423776 w 2204265"/>
                  <a:gd name="connsiteY60" fmla="*/ 511723 h 2204265"/>
                  <a:gd name="connsiteX61" fmla="*/ 470557 w 2204265"/>
                  <a:gd name="connsiteY61" fmla="*/ 461243 h 2204265"/>
                  <a:gd name="connsiteX62" fmla="*/ 512656 w 2204265"/>
                  <a:gd name="connsiteY62" fmla="*/ 426662 h 2204265"/>
                  <a:gd name="connsiteX63" fmla="*/ 442735 w 2204265"/>
                  <a:gd name="connsiteY63" fmla="*/ 210203 h 2204265"/>
                  <a:gd name="connsiteX64" fmla="*/ 659399 w 2204265"/>
                  <a:gd name="connsiteY64" fmla="*/ 85113 h 2204265"/>
                  <a:gd name="connsiteX65" fmla="*/ 815299 w 2204265"/>
                  <a:gd name="connsiteY65" fmla="*/ 257661 h 2204265"/>
                  <a:gd name="connsiteX66" fmla="*/ 916475 w 2204265"/>
                  <a:gd name="connsiteY66" fmla="*/ 229382 h 2204265"/>
                  <a:gd name="connsiteX67" fmla="*/ 928259 w 2204265"/>
                  <a:gd name="connsiteY67" fmla="*/ 227584 h 220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305425" y="2638425"/>
                <a:ext cx="1581150" cy="158115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370108" y="2708871"/>
                <a:ext cx="1451783" cy="1451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411705" y="2761460"/>
              <a:ext cx="750088" cy="598500"/>
              <a:chOff x="4123036" y="1197871"/>
              <a:chExt cx="1000117" cy="798000"/>
            </a:xfrm>
          </p:grpSpPr>
          <p:sp>
            <p:nvSpPr>
              <p:cNvPr id="65" name="文本框 131"/>
              <p:cNvSpPr txBox="1"/>
              <p:nvPr/>
            </p:nvSpPr>
            <p:spPr>
              <a:xfrm>
                <a:off x="4123036" y="1197871"/>
                <a:ext cx="100011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3000" dirty="0">
                    <a:solidFill>
                      <a:schemeClr val="accent4"/>
                    </a:solidFill>
                    <a:latin typeface="Impact" panose="020B0806030902050204" pitchFamily="34" charset="0"/>
                    <a:ea typeface="宋体" panose="02010600030101010101" pitchFamily="2" charset="-122"/>
                  </a:rPr>
                  <a:t>03</a:t>
                </a:r>
                <a:endParaRPr lang="zh-CN" altLang="en-US" sz="3000" dirty="0">
                  <a:solidFill>
                    <a:schemeClr val="accent4"/>
                  </a:solidFill>
                  <a:latin typeface="Impact" panose="020B080603090205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文本框 132"/>
              <p:cNvSpPr txBox="1"/>
              <p:nvPr/>
            </p:nvSpPr>
            <p:spPr>
              <a:xfrm>
                <a:off x="4266701" y="1688095"/>
                <a:ext cx="740410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endPara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417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0070C0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1" y="0"/>
            <a:ext cx="2039217" cy="5143500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0070C0"/>
                </a:solidFill>
                <a:latin typeface="Impact" panose="020B0806030902050204" pitchFamily="34" charset="0"/>
              </a:rPr>
              <a:t>PART </a:t>
            </a:r>
            <a:r>
              <a:rPr lang="en-US" altLang="zh-CN" sz="7200" dirty="0" smtClean="0">
                <a:solidFill>
                  <a:srgbClr val="0070C0"/>
                </a:solidFill>
                <a:latin typeface="Impact" panose="020B0806030902050204" pitchFamily="34" charset="0"/>
              </a:rPr>
              <a:t>02</a:t>
            </a:r>
            <a:endParaRPr lang="zh-CN" altLang="en-US" sz="72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99391" y="2833300"/>
            <a:ext cx="2486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系统功能设定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87045" y="1867537"/>
            <a:ext cx="527203" cy="530769"/>
            <a:chOff x="5042691" y="2273920"/>
            <a:chExt cx="702937" cy="707692"/>
          </a:xfrm>
          <a:solidFill>
            <a:srgbClr val="0070C0"/>
          </a:solidFill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407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组合 175"/>
          <p:cNvGrpSpPr/>
          <p:nvPr/>
        </p:nvGrpSpPr>
        <p:grpSpPr>
          <a:xfrm>
            <a:off x="790940" y="1326148"/>
            <a:ext cx="2551321" cy="525222"/>
            <a:chOff x="828467" y="1326148"/>
            <a:chExt cx="2551321" cy="525222"/>
          </a:xfrm>
        </p:grpSpPr>
        <p:sp>
          <p:nvSpPr>
            <p:cNvPr id="177" name="圆角矩形 176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78" name="圆角矩形 177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790940" y="2394983"/>
            <a:ext cx="2551321" cy="525222"/>
            <a:chOff x="828467" y="1326148"/>
            <a:chExt cx="2551321" cy="525222"/>
          </a:xfrm>
        </p:grpSpPr>
        <p:sp>
          <p:nvSpPr>
            <p:cNvPr id="180" name="圆角矩形 179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595959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81" name="圆角矩形 180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790940" y="3509018"/>
            <a:ext cx="2551321" cy="525222"/>
            <a:chOff x="828467" y="1326148"/>
            <a:chExt cx="2551321" cy="525222"/>
          </a:xfrm>
        </p:grpSpPr>
        <p:sp>
          <p:nvSpPr>
            <p:cNvPr id="183" name="圆角矩形 182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84" name="圆角矩形 183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5751501" y="1325708"/>
            <a:ext cx="2551321" cy="525222"/>
            <a:chOff x="828467" y="1326148"/>
            <a:chExt cx="2551321" cy="525222"/>
          </a:xfrm>
        </p:grpSpPr>
        <p:sp>
          <p:nvSpPr>
            <p:cNvPr id="186" name="圆角矩形 185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87" name="圆角矩形 186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5751501" y="2394543"/>
            <a:ext cx="2551321" cy="525222"/>
            <a:chOff x="828467" y="1326148"/>
            <a:chExt cx="2551321" cy="525222"/>
          </a:xfrm>
        </p:grpSpPr>
        <p:sp>
          <p:nvSpPr>
            <p:cNvPr id="189" name="圆角矩形 188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rgbClr val="595959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90" name="圆角矩形 189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5751501" y="3508578"/>
            <a:ext cx="2551321" cy="525222"/>
            <a:chOff x="828467" y="1326148"/>
            <a:chExt cx="2551321" cy="525222"/>
          </a:xfrm>
        </p:grpSpPr>
        <p:sp>
          <p:nvSpPr>
            <p:cNvPr id="192" name="圆角矩形 191"/>
            <p:cNvSpPr/>
            <p:nvPr/>
          </p:nvSpPr>
          <p:spPr>
            <a:xfrm>
              <a:off x="828467" y="1326148"/>
              <a:ext cx="2551321" cy="525222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317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93" name="圆角矩形 192"/>
            <p:cNvSpPr/>
            <p:nvPr/>
          </p:nvSpPr>
          <p:spPr>
            <a:xfrm>
              <a:off x="910698" y="1400423"/>
              <a:ext cx="2386859" cy="3766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系统功能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3549527" y="1649601"/>
            <a:ext cx="2018784" cy="2018784"/>
            <a:chOff x="2193191" y="1899415"/>
            <a:chExt cx="2421376" cy="2421376"/>
          </a:xfrm>
          <a:effectLst/>
        </p:grpSpPr>
        <p:sp>
          <p:nvSpPr>
            <p:cNvPr id="83" name="椭圆 82"/>
            <p:cNvSpPr/>
            <p:nvPr/>
          </p:nvSpPr>
          <p:spPr>
            <a:xfrm>
              <a:off x="2193191" y="1899415"/>
              <a:ext cx="2421376" cy="2421376"/>
            </a:xfrm>
            <a:prstGeom prst="ellipse">
              <a:avLst/>
            </a:prstGeom>
            <a:solidFill>
              <a:srgbClr val="0070C0"/>
            </a:solidFill>
            <a:ln w="3175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chemeClr val="accent3">
                  <a:lumMod val="50000"/>
                  <a:alpha val="8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4" name="八边形 83"/>
            <p:cNvSpPr/>
            <p:nvPr/>
          </p:nvSpPr>
          <p:spPr>
            <a:xfrm>
              <a:off x="2345502" y="2051726"/>
              <a:ext cx="2116756" cy="2116756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165100" dist="88900" dir="2700000" algn="tl" rotWithShape="0">
                <a:schemeClr val="accent3">
                  <a:lumMod val="50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82550" h="317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86" name="Text Placeholder 12"/>
          <p:cNvSpPr txBox="1">
            <a:spLocks/>
          </p:cNvSpPr>
          <p:nvPr/>
        </p:nvSpPr>
        <p:spPr>
          <a:xfrm>
            <a:off x="1197608" y="1450149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长照险费用类目管理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 Placeholder 12"/>
          <p:cNvSpPr txBox="1">
            <a:spLocks/>
          </p:cNvSpPr>
          <p:nvPr/>
        </p:nvSpPr>
        <p:spPr>
          <a:xfrm>
            <a:off x="1197608" y="2517560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费用日清及单据打印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 Placeholder 12"/>
          <p:cNvSpPr txBox="1">
            <a:spLocks/>
          </p:cNvSpPr>
          <p:nvPr/>
        </p:nvSpPr>
        <p:spPr>
          <a:xfrm>
            <a:off x="1197608" y="3628041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月度审核管理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 Placeholder 12"/>
          <p:cNvSpPr txBox="1">
            <a:spLocks/>
          </p:cNvSpPr>
          <p:nvPr/>
        </p:nvSpPr>
        <p:spPr>
          <a:xfrm>
            <a:off x="5976229" y="1450149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季度费用结算管理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 Placeholder 12"/>
          <p:cNvSpPr txBox="1">
            <a:spLocks/>
          </p:cNvSpPr>
          <p:nvPr/>
        </p:nvSpPr>
        <p:spPr>
          <a:xfrm>
            <a:off x="5976229" y="2517560"/>
            <a:ext cx="1959184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年度清算管理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 Placeholder 12"/>
          <p:cNvSpPr txBox="1">
            <a:spLocks/>
          </p:cNvSpPr>
          <p:nvPr/>
        </p:nvSpPr>
        <p:spPr>
          <a:xfrm>
            <a:off x="5976229" y="3628041"/>
            <a:ext cx="1959184" cy="287177"/>
          </a:xfrm>
          <a:prstGeom prst="rect">
            <a:avLst/>
          </a:prstGeom>
        </p:spPr>
        <p:txBody>
          <a:bodyPr lIns="0" rIns="0">
            <a:normAutofit fontScale="92500"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 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*支持统筹区外的费用结算</a:t>
            </a:r>
            <a:endParaRPr lang="en-GB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 Placeholder 12"/>
          <p:cNvSpPr txBox="1">
            <a:spLocks/>
          </p:cNvSpPr>
          <p:nvPr/>
        </p:nvSpPr>
        <p:spPr>
          <a:xfrm>
            <a:off x="1101437" y="1965677"/>
            <a:ext cx="2055356" cy="6353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系统设定基础类目极其定价浮动范围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定点机构据此定制费用项目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 Placeholder 12"/>
          <p:cNvSpPr txBox="1">
            <a:spLocks/>
          </p:cNvSpPr>
          <p:nvPr/>
        </p:nvSpPr>
        <p:spPr>
          <a:xfrm>
            <a:off x="1028701" y="3127301"/>
            <a:ext cx="2128092" cy="12080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每天产生的费用要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算清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并打印出相应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单据并发放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至参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保人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需要家属签字的及时确认并签字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Text Placeholder 12"/>
          <p:cNvSpPr txBox="1">
            <a:spLocks/>
          </p:cNvSpPr>
          <p:nvPr/>
        </p:nvSpPr>
        <p:spPr>
          <a:xfrm>
            <a:off x="790941" y="4217568"/>
            <a:ext cx="2365852" cy="31286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系统根据每日费用清单自动生成月度审核表单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由定点服务机构校验后进行提交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提交的表单应有严谨的审核流程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通过的结算数据归档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用于季度费用结算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 Placeholder 12"/>
          <p:cNvSpPr txBox="1">
            <a:spLocks/>
          </p:cNvSpPr>
          <p:nvPr/>
        </p:nvSpPr>
        <p:spPr>
          <a:xfrm>
            <a:off x="5976228" y="2029211"/>
            <a:ext cx="2326593" cy="11235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根据该季度累计的月度结算单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自动汇总月度结算单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发由双方确认后结算并存档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结算时留取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5%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作为服务保障金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 Placeholder 12"/>
          <p:cNvSpPr txBox="1">
            <a:spLocks/>
          </p:cNvSpPr>
          <p:nvPr/>
        </p:nvSpPr>
        <p:spPr>
          <a:xfrm>
            <a:off x="5976229" y="3155877"/>
            <a:ext cx="2450798" cy="12080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系统带出监管平台对机构的年度考核结果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经办机构可依照违规情况扣除处罚金额后发放至定点服务机构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相关数据存档并通知定点服务机构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 Placeholder 12"/>
          <p:cNvSpPr txBox="1">
            <a:spLocks/>
          </p:cNvSpPr>
          <p:nvPr/>
        </p:nvSpPr>
        <p:spPr>
          <a:xfrm>
            <a:off x="5976229" y="4272652"/>
            <a:ext cx="2244362" cy="12080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承办机构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人保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可根据指定格式上传统筹区外的参保人相关费用单据至系统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系统自动进行费用清算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由承办机构人员确认后进行结算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7048" y="2283244"/>
            <a:ext cx="15127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34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89" grpId="0"/>
      <p:bldP spid="90" grpId="0"/>
      <p:bldP spid="91" grpId="0"/>
      <p:bldP spid="9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3736" y="299722"/>
            <a:ext cx="352313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费用计算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3513" y="934465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1. </a:t>
            </a:r>
            <a:r>
              <a:rPr lang="zh-CN" altLang="en-US" dirty="0" smtClean="0">
                <a:latin typeface="+mj-ea"/>
                <a:ea typeface="+mj-ea"/>
              </a:rPr>
              <a:t>病人</a:t>
            </a:r>
            <a:r>
              <a:rPr lang="zh-CN" altLang="en-US" dirty="0" smtClean="0">
                <a:latin typeface="+mj-ea"/>
              </a:rPr>
              <a:t>报销金额</a:t>
            </a:r>
            <a:r>
              <a:rPr lang="zh-CN" altLang="en-US" dirty="0" smtClean="0">
                <a:latin typeface="+mj-ea"/>
                <a:ea typeface="+mj-ea"/>
              </a:rPr>
              <a:t>出现超支的情况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3513" y="3038001"/>
            <a:ext cx="200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j-ea"/>
                <a:ea typeface="+mj-ea"/>
              </a:rPr>
              <a:t>2. </a:t>
            </a:r>
            <a:r>
              <a:rPr lang="zh-CN" altLang="en-US" dirty="0" smtClean="0">
                <a:latin typeface="+mj-ea"/>
                <a:ea typeface="+mj-ea"/>
              </a:rPr>
              <a:t>病人报销金额未超支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257300"/>
            <a:ext cx="61626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371376"/>
            <a:ext cx="61626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0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5002" y="1249593"/>
            <a:ext cx="1788430" cy="1788430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0070C0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1" y="0"/>
            <a:ext cx="2039217" cy="5143500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001095" y="3284307"/>
            <a:ext cx="5128673" cy="3216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91915" y="1569133"/>
            <a:ext cx="3603777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7200" dirty="0">
                <a:solidFill>
                  <a:srgbClr val="0070C0"/>
                </a:solidFill>
                <a:latin typeface="Impact" panose="020B0806030902050204" pitchFamily="34" charset="0"/>
              </a:rPr>
              <a:t>PART </a:t>
            </a:r>
            <a:r>
              <a:rPr lang="en-US" altLang="zh-CN" sz="7200" dirty="0" smtClean="0">
                <a:solidFill>
                  <a:srgbClr val="0070C0"/>
                </a:solidFill>
                <a:latin typeface="Impact" panose="020B0806030902050204" pitchFamily="34" charset="0"/>
              </a:rPr>
              <a:t>03</a:t>
            </a:r>
            <a:endParaRPr lang="zh-CN" altLang="en-US" sz="72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99391" y="2833300"/>
            <a:ext cx="2486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Std Bk" panose="020B0502020202020204" pitchFamily="34" charset="0"/>
              </a:rPr>
              <a:t>流程图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ITC Avant Garde Std Bk" panose="020B0502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87045" y="1867537"/>
            <a:ext cx="527203" cy="530769"/>
            <a:chOff x="5042691" y="2273920"/>
            <a:chExt cx="702937" cy="707692"/>
          </a:xfrm>
          <a:solidFill>
            <a:srgbClr val="0070C0"/>
          </a:solidFill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868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0.8|1.1"/>
</p:tagLst>
</file>

<file path=ppt/theme/theme1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453</Words>
  <Application>Microsoft Office PowerPoint</Application>
  <PresentationFormat>全屏显示(16:9)</PresentationFormat>
  <Paragraphs>62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哎呀小小草</dc:subject>
  <cp:lastModifiedBy>微软用户</cp:lastModifiedBy>
  <cp:revision>264</cp:revision>
  <dcterms:created xsi:type="dcterms:W3CDTF">2015-10-30T14:26:48Z</dcterms:created>
  <dcterms:modified xsi:type="dcterms:W3CDTF">2016-12-23T09:18:56Z</dcterms:modified>
</cp:coreProperties>
</file>